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02" r:id="rId13"/>
    <p:sldId id="264" r:id="rId14"/>
    <p:sldId id="266" r:id="rId15"/>
    <p:sldId id="333" r:id="rId16"/>
    <p:sldId id="265" r:id="rId17"/>
    <p:sldId id="334"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84"/>
    <p:restoredTop sz="85141"/>
  </p:normalViewPr>
  <p:slideViewPr>
    <p:cSldViewPr snapToGrid="0" snapToObjects="1">
      <p:cViewPr varScale="1">
        <p:scale>
          <a:sx n="104" d="100"/>
          <a:sy n="104" d="100"/>
        </p:scale>
        <p:origin x="1440"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11/16/25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png>
</file>

<file path=ppt/media/image36.png>
</file>

<file path=ppt/media/image37.png>
</file>

<file path=ppt/media/image38.jpeg>
</file>

<file path=ppt/media/image39.png>
</file>

<file path=ppt/media/image4.jpeg>
</file>

<file path=ppt/media/image40.png>
</file>

<file path=ppt/media/image41.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R"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32700030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11/16/25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oshansir7/DataScienceCapstone/blob/main/Codes/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oshansir7/DataScienceCapstone/blob/main/Codes/EDA%20with%20%20visulalization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oshansir7/DataScienceCapstone/blob/main/Codes/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oshansir7/DataScienceCapstone/blob/main/Codes/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oshansir7/DataScienceCapstone/blob/main/Codes/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roshansir7/DataScienceCapstone/blob/main/Codes/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oshansir7/DataScienceCapstone/blob/main/Codes/Data%20Colle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oshansir7/DataScienceCapstone/blob/main/Codes/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355756" y="5584782"/>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ROSHAN PAUDEL</a:t>
            </a:r>
          </a:p>
          <a:p>
            <a:r>
              <a:rPr lang="en-US" dirty="0">
                <a:solidFill>
                  <a:schemeClr val="bg2"/>
                </a:solidFill>
                <a:latin typeface="Abadi" panose="020B0604020104020204" pitchFamily="34" charset="0"/>
                <a:ea typeface="SF Pro" pitchFamily="2" charset="0"/>
                <a:cs typeface="SF Pro" pitchFamily="2" charset="0"/>
              </a:rPr>
              <a:t>16/11/2015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138313"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 </a:t>
            </a:r>
          </a:p>
          <a:p>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Data Weangling</a:t>
            </a:r>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6C1D1FF3-9563-2DF6-6455-B27E91824823}"/>
              </a:ext>
            </a:extLst>
          </p:cNvPr>
          <p:cNvPicPr>
            <a:picLocks noChangeAspect="1"/>
          </p:cNvPicPr>
          <p:nvPr/>
        </p:nvPicPr>
        <p:blipFill>
          <a:blip r:embed="rId4"/>
          <a:stretch>
            <a:fillRect/>
          </a:stretch>
        </p:blipFill>
        <p:spPr>
          <a:xfrm>
            <a:off x="8130252" y="1535462"/>
            <a:ext cx="3422882" cy="4931664"/>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906227"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Data Visualization is most necessary as a part of Exploratory Data Analysis. This helps in analyzing the data in an easier way using graphs and charts.</a:t>
            </a:r>
          </a:p>
          <a:p>
            <a:pPr>
              <a:lnSpc>
                <a:spcPct val="100000"/>
              </a:lnSpc>
              <a:spcBef>
                <a:spcPts val="1400"/>
              </a:spcBef>
            </a:pPr>
            <a:r>
              <a:rPr lang="en-US" sz="2200" dirty="0">
                <a:solidFill>
                  <a:schemeClr val="accent3">
                    <a:lumMod val="25000"/>
                  </a:schemeClr>
                </a:solidFill>
                <a:latin typeface="Abadi"/>
                <a:ea typeface="+mn-lt"/>
                <a:cs typeface="+mn-lt"/>
              </a:rPr>
              <a:t>Scatter plots were created between many attributes to obtain their relationship.</a:t>
            </a:r>
          </a:p>
          <a:p>
            <a:pPr>
              <a:lnSpc>
                <a:spcPct val="100000"/>
              </a:lnSpc>
              <a:spcBef>
                <a:spcPts val="1400"/>
              </a:spcBef>
            </a:pPr>
            <a:r>
              <a:rPr lang="en-US" sz="2200" dirty="0">
                <a:solidFill>
                  <a:schemeClr val="accent3">
                    <a:lumMod val="25000"/>
                  </a:schemeClr>
                </a:solidFill>
                <a:latin typeface="Abadi"/>
                <a:ea typeface="+mn-lt"/>
                <a:cs typeface="+mn-lt"/>
              </a:rPr>
              <a:t>Bar Charts, Line Charts and Cat plots were also created to analyze the data.</a:t>
            </a:r>
          </a:p>
          <a:p>
            <a:pPr>
              <a:lnSpc>
                <a:spcPct val="100000"/>
              </a:lnSpc>
              <a:spcBef>
                <a:spcPts val="1400"/>
              </a:spcBef>
            </a:pPr>
            <a:endParaRPr lang="en-US" sz="2200" dirty="0">
              <a:latin typeface="Abadi"/>
              <a:ea typeface="+mn-lt"/>
              <a:cs typeface="+mn-lt"/>
            </a:endParaRPr>
          </a:p>
          <a:p>
            <a:r>
              <a:rPr lang="en-US" sz="2400" dirty="0">
                <a:solidFill>
                  <a:schemeClr val="accent3">
                    <a:lumMod val="25000"/>
                  </a:schemeClr>
                </a:solidFill>
                <a:latin typeface="Abadi" panose="020B0604020104020204" pitchFamily="34" charset="0"/>
              </a:rPr>
              <a:t>The link to the notebook is </a:t>
            </a:r>
            <a:r>
              <a:rPr lang="en-US" sz="2400" dirty="0">
                <a:solidFill>
                  <a:schemeClr val="accent3">
                    <a:lumMod val="25000"/>
                  </a:schemeClr>
                </a:solidFill>
                <a:latin typeface="Abadi" panose="020B0604020104020204" pitchFamily="34" charset="0"/>
                <a:hlinkClick r:id="rId3"/>
              </a:rPr>
              <a:t>EDA with Visualization</a:t>
            </a:r>
            <a:endParaRPr lang="en-US" sz="2400" dirty="0">
              <a:latin typeface="Abadi"/>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8A01F0B4-AFFF-DF36-3D4A-22236C86D16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7503076-2862-8BE5-46C7-7629D3B9A9E6}"/>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DF163B5C-3611-325B-9D13-FD19B90F0B3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62A53F1B-B7B0-C145-219E-4966E6F1F5C1}"/>
              </a:ext>
            </a:extLst>
          </p:cNvPr>
          <p:cNvPicPr>
            <a:picLocks noChangeAspect="1"/>
          </p:cNvPicPr>
          <p:nvPr/>
        </p:nvPicPr>
        <p:blipFill>
          <a:blip r:embed="rId3"/>
          <a:stretch>
            <a:fillRect/>
          </a:stretch>
        </p:blipFill>
        <p:spPr>
          <a:xfrm>
            <a:off x="522876" y="1535503"/>
            <a:ext cx="5768452" cy="4148605"/>
          </a:xfrm>
          <a:prstGeom prst="rect">
            <a:avLst/>
          </a:prstGeom>
        </p:spPr>
      </p:pic>
      <p:pic>
        <p:nvPicPr>
          <p:cNvPr id="8" name="Picture 7">
            <a:extLst>
              <a:ext uri="{FF2B5EF4-FFF2-40B4-BE49-F238E27FC236}">
                <a16:creationId xmlns:a16="http://schemas.microsoft.com/office/drawing/2014/main" id="{808A6E48-8A20-1603-DD84-8681C2EFB954}"/>
              </a:ext>
            </a:extLst>
          </p:cNvPr>
          <p:cNvPicPr>
            <a:picLocks noChangeAspect="1"/>
          </p:cNvPicPr>
          <p:nvPr/>
        </p:nvPicPr>
        <p:blipFill>
          <a:blip r:embed="rId4"/>
          <a:stretch>
            <a:fillRect/>
          </a:stretch>
        </p:blipFill>
        <p:spPr>
          <a:xfrm>
            <a:off x="6383981" y="1535503"/>
            <a:ext cx="5429078" cy="3885346"/>
          </a:xfrm>
          <a:prstGeom prst="rect">
            <a:avLst/>
          </a:prstGeom>
        </p:spPr>
      </p:pic>
    </p:spTree>
    <p:extLst>
      <p:ext uri="{BB962C8B-B14F-4D97-AF65-F5344CB8AC3E}">
        <p14:creationId xmlns:p14="http://schemas.microsoft.com/office/powerpoint/2010/main" val="2463982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latin typeface="Abadi"/>
              </a:rPr>
              <a:t>We will be adding the data to a database where we can query the </a:t>
            </a:r>
            <a:r>
              <a:rPr lang="en-US" sz="2200" dirty="0" err="1">
                <a:latin typeface="Abadi"/>
              </a:rPr>
              <a:t>reuired</a:t>
            </a:r>
            <a:r>
              <a:rPr lang="en-US" sz="2200" dirty="0">
                <a:latin typeface="Abadi"/>
              </a:rPr>
              <a:t> results using SQL.</a:t>
            </a:r>
            <a:endParaRPr lang="en-US" sz="2200" dirty="0">
              <a:latin typeface="Abadi" panose="020B0604020104020204" pitchFamily="34" charset="0"/>
            </a:endParaRPr>
          </a:p>
          <a:p>
            <a:pPr>
              <a:lnSpc>
                <a:spcPct val="100000"/>
              </a:lnSpc>
              <a:spcBef>
                <a:spcPts val="1400"/>
              </a:spcBef>
            </a:pPr>
            <a:r>
              <a:rPr lang="en-US" sz="2200" dirty="0">
                <a:latin typeface="Abadi"/>
                <a:ea typeface="+mn-lt"/>
                <a:cs typeface="+mn-lt"/>
              </a:rPr>
              <a:t>We have displayed the names of unique launch sites, </a:t>
            </a:r>
            <a:r>
              <a:rPr lang="en-US" sz="2200" dirty="0">
                <a:latin typeface="Abadi"/>
              </a:rPr>
              <a:t>total payload mass carried by boosters launched by NASA (CRS) and many more,</a:t>
            </a:r>
            <a:endParaRPr lang="en-US" sz="2200" dirty="0">
              <a:latin typeface="Abadi"/>
              <a:ea typeface="+mn-lt"/>
              <a:cs typeface="+mn-lt"/>
            </a:endParaRPr>
          </a:p>
          <a:p>
            <a:pPr>
              <a:lnSpc>
                <a:spcPct val="100000"/>
              </a:lnSpc>
              <a:spcBef>
                <a:spcPts val="1400"/>
              </a:spcBef>
            </a:pPr>
            <a:r>
              <a:rPr lang="en-US" sz="2200" dirty="0">
                <a:latin typeface="Abadi"/>
                <a:ea typeface="+mn-lt"/>
                <a:cs typeface="+mn-lt"/>
              </a:rPr>
              <a:t>We can SQL and extract the data for analysis using Pattern Matching, Buil-in Mathematical Functions and many more</a:t>
            </a:r>
          </a:p>
          <a:p>
            <a:pPr>
              <a:lnSpc>
                <a:spcPct val="100000"/>
              </a:lnSpc>
              <a:spcBef>
                <a:spcPts val="1400"/>
              </a:spcBef>
            </a:pPr>
            <a:r>
              <a:rPr lang="en-US" sz="2000" dirty="0">
                <a:solidFill>
                  <a:schemeClr val="accent3">
                    <a:lumMod val="25000"/>
                  </a:schemeClr>
                </a:solidFill>
                <a:latin typeface="Abadi" panose="020B0604020104020204" pitchFamily="34" charset="0"/>
              </a:rPr>
              <a:t>The link to the notebook is </a:t>
            </a:r>
            <a:r>
              <a:rPr lang="en-US" sz="2000" dirty="0">
                <a:solidFill>
                  <a:schemeClr val="accent3">
                    <a:lumMod val="25000"/>
                  </a:schemeClr>
                </a:solidFill>
                <a:latin typeface="Abadi" panose="020B0604020104020204" pitchFamily="34" charset="0"/>
                <a:hlinkClick r:id="rId3"/>
              </a:rPr>
              <a:t>EDA with SQL</a:t>
            </a:r>
            <a:endParaRPr lang="en-US" sz="2200" dirty="0">
              <a:latin typeface="Abadi"/>
              <a:ea typeface="+mn-lt"/>
              <a:cs typeface="+mn-lt"/>
            </a:endParaRPr>
          </a:p>
          <a:p>
            <a:pPr>
              <a:lnSpc>
                <a:spcPct val="100000"/>
              </a:lnSpc>
              <a:spcBef>
                <a:spcPts val="1400"/>
              </a:spcBef>
            </a:pPr>
            <a:endParaRPr lang="en-US" sz="2200" dirty="0">
              <a:latin typeface="Abadi"/>
              <a:cs typeface="Calibri"/>
            </a:endParaRPr>
          </a:p>
          <a:p>
            <a:endParaRPr lang="en-US" sz="2200" dirty="0">
              <a:latin typeface="Abadi"/>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2CEE4BD6-F425-E0CB-E1DB-9E13E4A01937}"/>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1791F7C-908E-3EC6-A016-C1373D08332C}"/>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3" name="Title 1">
            <a:extLst>
              <a:ext uri="{FF2B5EF4-FFF2-40B4-BE49-F238E27FC236}">
                <a16:creationId xmlns:a16="http://schemas.microsoft.com/office/drawing/2014/main" id="{57F33E21-FDE3-4B5D-4C4E-DFB6DB73B2B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 EXAMPLES</a:t>
            </a:r>
            <a:endParaRPr lang="en-US" dirty="0">
              <a:solidFill>
                <a:srgbClr val="0B49CB"/>
              </a:solidFill>
            </a:endParaRPr>
          </a:p>
        </p:txBody>
      </p:sp>
      <p:pic>
        <p:nvPicPr>
          <p:cNvPr id="14" name="Picture 13">
            <a:extLst>
              <a:ext uri="{FF2B5EF4-FFF2-40B4-BE49-F238E27FC236}">
                <a16:creationId xmlns:a16="http://schemas.microsoft.com/office/drawing/2014/main" id="{ED3E594C-0913-88B4-3925-B088C7BD719D}"/>
              </a:ext>
            </a:extLst>
          </p:cNvPr>
          <p:cNvPicPr>
            <a:picLocks noChangeAspect="1"/>
          </p:cNvPicPr>
          <p:nvPr/>
        </p:nvPicPr>
        <p:blipFill>
          <a:blip r:embed="rId3"/>
          <a:stretch>
            <a:fillRect/>
          </a:stretch>
        </p:blipFill>
        <p:spPr>
          <a:xfrm>
            <a:off x="770011" y="1644307"/>
            <a:ext cx="3352800" cy="2679700"/>
          </a:xfrm>
          <a:prstGeom prst="rect">
            <a:avLst/>
          </a:prstGeom>
        </p:spPr>
      </p:pic>
      <p:pic>
        <p:nvPicPr>
          <p:cNvPr id="16" name="Picture 15">
            <a:extLst>
              <a:ext uri="{FF2B5EF4-FFF2-40B4-BE49-F238E27FC236}">
                <a16:creationId xmlns:a16="http://schemas.microsoft.com/office/drawing/2014/main" id="{9C88BA59-9170-EBE4-4939-1C2FADBD405A}"/>
              </a:ext>
            </a:extLst>
          </p:cNvPr>
          <p:cNvPicPr>
            <a:picLocks noChangeAspect="1"/>
          </p:cNvPicPr>
          <p:nvPr/>
        </p:nvPicPr>
        <p:blipFill>
          <a:blip r:embed="rId4"/>
          <a:stretch>
            <a:fillRect/>
          </a:stretch>
        </p:blipFill>
        <p:spPr>
          <a:xfrm>
            <a:off x="4156046" y="1668810"/>
            <a:ext cx="7826289" cy="3775651"/>
          </a:xfrm>
          <a:prstGeom prst="rect">
            <a:avLst/>
          </a:prstGeom>
        </p:spPr>
      </p:pic>
    </p:spTree>
    <p:extLst>
      <p:ext uri="{BB962C8B-B14F-4D97-AF65-F5344CB8AC3E}">
        <p14:creationId xmlns:p14="http://schemas.microsoft.com/office/powerpoint/2010/main" val="3256397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34530"/>
            <a:ext cx="10515600" cy="4891862"/>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 </a:t>
            </a:r>
          </a:p>
          <a:p>
            <a:pPr>
              <a:lnSpc>
                <a:spcPct val="100000"/>
              </a:lnSpc>
              <a:spcBef>
                <a:spcPts val="1400"/>
              </a:spcBef>
            </a:pPr>
            <a:r>
              <a:rPr lang="en-US" sz="2200" dirty="0">
                <a:solidFill>
                  <a:schemeClr val="accent3">
                    <a:lumMod val="25000"/>
                  </a:schemeClr>
                </a:solidFill>
                <a:latin typeface="Abadi" panose="020B0604020104020204" pitchFamily="34" charset="0"/>
              </a:rPr>
              <a:t> 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a:t>
            </a:r>
          </a:p>
          <a:p>
            <a:pPr>
              <a:lnSpc>
                <a:spcPct val="100000"/>
              </a:lnSpc>
              <a:spcBef>
                <a:spcPts val="1400"/>
              </a:spcBef>
            </a:pPr>
            <a:r>
              <a:rPr lang="en-US" sz="2400" dirty="0">
                <a:solidFill>
                  <a:schemeClr val="accent3">
                    <a:lumMod val="25000"/>
                  </a:schemeClr>
                </a:solidFill>
                <a:latin typeface="Abadi" panose="020B0604020104020204" pitchFamily="34" charset="0"/>
              </a:rPr>
              <a:t>The link to the notebook is </a:t>
            </a:r>
            <a:r>
              <a:rPr lang="en-US" sz="2400" dirty="0">
                <a:solidFill>
                  <a:schemeClr val="accent3">
                    <a:lumMod val="25000"/>
                  </a:schemeClr>
                </a:solidFill>
                <a:latin typeface="Abadi" panose="020B0604020104020204" pitchFamily="34" charset="0"/>
                <a:hlinkClick r:id="rId3"/>
              </a:rPr>
              <a:t>Visual analytics of folium</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answered some question for instance: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Are launch sites near railways, highways and coastlines.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Do launch sites keep certain distance away from cities.</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We have created a real-time visual dashboard using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which provides better view of Graphs and Charts.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plots were added to the dashboard because it provides real-time experience to the users with a great view of data.</a:t>
            </a:r>
          </a:p>
          <a:p>
            <a:pPr>
              <a:lnSpc>
                <a:spcPct val="100000"/>
              </a:lnSpc>
              <a:spcBef>
                <a:spcPts val="1400"/>
              </a:spcBef>
            </a:pPr>
            <a:r>
              <a:rPr lang="en-US" sz="2200" dirty="0">
                <a:solidFill>
                  <a:schemeClr val="accent3">
                    <a:lumMod val="25000"/>
                  </a:schemeClr>
                </a:solidFill>
                <a:latin typeface="Abadi"/>
              </a:rPr>
              <a:t>Added a dropdown to the dashboard to select launch sites and find the EDA of that particular launch site.</a:t>
            </a:r>
            <a:endParaRPr lang="en-US" sz="22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rPr>
              <a:t>The link to the notebook is </a:t>
            </a:r>
            <a:r>
              <a:rPr lang="en-US" sz="2400" dirty="0">
                <a:solidFill>
                  <a:schemeClr val="accent3">
                    <a:lumMod val="25000"/>
                  </a:schemeClr>
                </a:solidFill>
                <a:latin typeface="Abadi" panose="020B0604020104020204" pitchFamily="34" charset="0"/>
                <a:hlinkClick r:id="rId3"/>
              </a:rPr>
              <a:t>Plotly Dash</a:t>
            </a:r>
            <a:endParaRPr lang="en-US" sz="2400" dirty="0">
              <a:latin typeface="Abadi"/>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 </a:t>
            </a:r>
          </a:p>
          <a:p>
            <a:pPr>
              <a:lnSpc>
                <a:spcPct val="100000"/>
              </a:lnSpc>
              <a:spcBef>
                <a:spcPts val="1400"/>
              </a:spcBef>
            </a:pPr>
            <a:r>
              <a:rPr lang="en-US" sz="2200" dirty="0">
                <a:solidFill>
                  <a:schemeClr val="accent3">
                    <a:lumMod val="25000"/>
                  </a:schemeClr>
                </a:solidFill>
                <a:latin typeface="Abadi" panose="020B0604020104020204" pitchFamily="34" charset="0"/>
              </a:rPr>
              <a:t> 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 </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 </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Modelling</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Content Placeholder 2">
            <a:extLst>
              <a:ext uri="{FF2B5EF4-FFF2-40B4-BE49-F238E27FC236}">
                <a16:creationId xmlns:a16="http://schemas.microsoft.com/office/drawing/2014/main" id="{E6BF30BE-66E1-FBF7-8FB1-3A5A2B94B057}"/>
              </a:ext>
            </a:extLst>
          </p:cNvPr>
          <p:cNvSpPr txBox="1">
            <a:spLocks/>
          </p:cNvSpPr>
          <p:nvPr/>
        </p:nvSpPr>
        <p:spPr>
          <a:xfrm>
            <a:off x="841125" y="1807337"/>
            <a:ext cx="10510566" cy="428438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 : </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Interactive analytics samples : </a:t>
            </a:r>
            <a:endParaRPr lang="en-US" dirty="0">
              <a:solidFill>
                <a:schemeClr val="accent3">
                  <a:lumMod val="25000"/>
                </a:schemeClr>
              </a:solidFill>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Predictive analysis results : </a:t>
            </a:r>
            <a:endParaRPr lang="en-US" sz="22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a:endParaRPr>
          </a:p>
          <a:p>
            <a:pPr lvl="1"/>
            <a:endParaRPr lang="en-US" sz="1800" dirty="0"/>
          </a:p>
          <a:p>
            <a:pPr marL="457200" lvl="1" indent="0">
              <a:buNone/>
            </a:pPr>
            <a:endParaRPr lang="en-US" sz="1800" dirty="0"/>
          </a:p>
        </p:txBody>
      </p:sp>
      <p:pic>
        <p:nvPicPr>
          <p:cNvPr id="9" name="Picture 8">
            <a:extLst>
              <a:ext uri="{FF2B5EF4-FFF2-40B4-BE49-F238E27FC236}">
                <a16:creationId xmlns:a16="http://schemas.microsoft.com/office/drawing/2014/main" id="{A60A9358-3FFB-72DA-EB72-A15A3FC20CCE}"/>
              </a:ext>
            </a:extLst>
          </p:cNvPr>
          <p:cNvPicPr>
            <a:picLocks noChangeAspect="1"/>
          </p:cNvPicPr>
          <p:nvPr/>
        </p:nvPicPr>
        <p:blipFill>
          <a:blip r:embed="rId4"/>
          <a:stretch>
            <a:fillRect/>
          </a:stretch>
        </p:blipFill>
        <p:spPr>
          <a:xfrm>
            <a:off x="5246171" y="143002"/>
            <a:ext cx="3123001" cy="2664961"/>
          </a:xfrm>
          <a:prstGeom prst="rect">
            <a:avLst/>
          </a:prstGeom>
        </p:spPr>
      </p:pic>
      <p:pic>
        <p:nvPicPr>
          <p:cNvPr id="10" name="Picture 5" descr="Chart, pie chart&#10;&#10;Description automatically generated">
            <a:extLst>
              <a:ext uri="{FF2B5EF4-FFF2-40B4-BE49-F238E27FC236}">
                <a16:creationId xmlns:a16="http://schemas.microsoft.com/office/drawing/2014/main" id="{2BE9F985-C0C5-F11C-0F59-73BAA904DE15}"/>
              </a:ext>
            </a:extLst>
          </p:cNvPr>
          <p:cNvPicPr>
            <a:picLocks noChangeAspect="1"/>
          </p:cNvPicPr>
          <p:nvPr/>
        </p:nvPicPr>
        <p:blipFill>
          <a:blip r:embed="rId5"/>
          <a:stretch>
            <a:fillRect/>
          </a:stretch>
        </p:blipFill>
        <p:spPr>
          <a:xfrm>
            <a:off x="4816093" y="2960311"/>
            <a:ext cx="6200078" cy="1369990"/>
          </a:xfrm>
          <a:prstGeom prst="rect">
            <a:avLst/>
          </a:prstGeom>
        </p:spPr>
      </p:pic>
      <p:pic>
        <p:nvPicPr>
          <p:cNvPr id="12" name="Picture 11">
            <a:extLst>
              <a:ext uri="{FF2B5EF4-FFF2-40B4-BE49-F238E27FC236}">
                <a16:creationId xmlns:a16="http://schemas.microsoft.com/office/drawing/2014/main" id="{A6CBDB29-6EBC-8C5C-4D4A-C43783CCDC5F}"/>
              </a:ext>
            </a:extLst>
          </p:cNvPr>
          <p:cNvPicPr>
            <a:picLocks noChangeAspect="1"/>
          </p:cNvPicPr>
          <p:nvPr/>
        </p:nvPicPr>
        <p:blipFill>
          <a:blip r:embed="rId6"/>
          <a:stretch>
            <a:fillRect/>
          </a:stretch>
        </p:blipFill>
        <p:spPr>
          <a:xfrm>
            <a:off x="4493898" y="4330301"/>
            <a:ext cx="2623594" cy="2481056"/>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88541" y="4976988"/>
            <a:ext cx="9737124" cy="1342362"/>
          </a:xfrm>
          <a:prstGeom prst="rect">
            <a:avLst/>
          </a:prstGeom>
        </p:spPr>
        <p:txBody>
          <a:bodyPr>
            <a:normAutofit/>
          </a:bodyPr>
          <a:lstStyle/>
          <a:p>
            <a:pPr>
              <a:lnSpc>
                <a:spcPct val="100000"/>
              </a:lnSpc>
              <a:spcBef>
                <a:spcPts val="1400"/>
              </a:spcBef>
            </a:pPr>
            <a:r>
              <a:rPr lang="en-US" sz="2400" dirty="0"/>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5" descr="Chart, scatter chart&#10;&#10;Description automatically generated">
            <a:extLst>
              <a:ext uri="{FF2B5EF4-FFF2-40B4-BE49-F238E27FC236}">
                <a16:creationId xmlns:a16="http://schemas.microsoft.com/office/drawing/2014/main" id="{AA8E8D34-74E5-E5BE-3BEC-403E2F0BE17A}"/>
              </a:ext>
            </a:extLst>
          </p:cNvPr>
          <p:cNvPicPr>
            <a:picLocks noChangeAspect="1"/>
          </p:cNvPicPr>
          <p:nvPr/>
        </p:nvPicPr>
        <p:blipFill>
          <a:blip r:embed="rId3"/>
          <a:stretch>
            <a:fillRect/>
          </a:stretch>
        </p:blipFill>
        <p:spPr>
          <a:xfrm>
            <a:off x="988541" y="1369232"/>
            <a:ext cx="9897762" cy="3197562"/>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83514" y="1520709"/>
            <a:ext cx="10515600" cy="108656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a:rPr>
              <a:t>We can find that heavier Payload Mass rockets are launched in KSC LC 39A and CCAFS SLC 40 Launch Sites.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7" name="Picture 5" descr="A picture containing graphical user interface&#10;&#10;Description automatically generated">
            <a:extLst>
              <a:ext uri="{FF2B5EF4-FFF2-40B4-BE49-F238E27FC236}">
                <a16:creationId xmlns:a16="http://schemas.microsoft.com/office/drawing/2014/main" id="{6876111E-E98C-DA59-843A-48DE0FDB3A16}"/>
              </a:ext>
            </a:extLst>
          </p:cNvPr>
          <p:cNvPicPr>
            <a:picLocks noChangeAspect="1"/>
          </p:cNvPicPr>
          <p:nvPr/>
        </p:nvPicPr>
        <p:blipFill>
          <a:blip r:embed="rId3"/>
          <a:stretch>
            <a:fillRect/>
          </a:stretch>
        </p:blipFill>
        <p:spPr>
          <a:xfrm>
            <a:off x="982738" y="2514948"/>
            <a:ext cx="9917152" cy="298371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3065"/>
            <a:ext cx="10515600" cy="975357"/>
          </a:xfrm>
          <a:prstGeom prst="rect">
            <a:avLst/>
          </a:prstGeom>
        </p:spPr>
        <p:txBody>
          <a:bodyPr>
            <a:normAutofit/>
          </a:bodyPr>
          <a:lstStyle/>
          <a:p>
            <a:pPr>
              <a:lnSpc>
                <a:spcPct val="100000"/>
              </a:lnSpc>
              <a:spcBef>
                <a:spcPts val="1400"/>
              </a:spcBef>
            </a:pPr>
            <a:r>
              <a:rPr lang="en-US" sz="2400" dirty="0"/>
              <a:t>From the plot, we can see that ES-L1, GEO, HEO, SSO, VLEO had the most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5" descr="Chart, bar chart&#10;&#10;Description automatically generated">
            <a:extLst>
              <a:ext uri="{FF2B5EF4-FFF2-40B4-BE49-F238E27FC236}">
                <a16:creationId xmlns:a16="http://schemas.microsoft.com/office/drawing/2014/main" id="{7866012D-6771-CC7E-E508-5C18FAC36643}"/>
              </a:ext>
            </a:extLst>
          </p:cNvPr>
          <p:cNvPicPr>
            <a:picLocks noChangeAspect="1"/>
          </p:cNvPicPr>
          <p:nvPr/>
        </p:nvPicPr>
        <p:blipFill>
          <a:blip r:embed="rId3"/>
          <a:stretch>
            <a:fillRect/>
          </a:stretch>
        </p:blipFill>
        <p:spPr>
          <a:xfrm>
            <a:off x="1085636" y="2508422"/>
            <a:ext cx="10199975" cy="310351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0515599" cy="1359244"/>
          </a:xfrm>
          <a:prstGeom prst="rect">
            <a:avLst/>
          </a:prstGeom>
        </p:spPr>
        <p:txBody>
          <a:bodyPr>
            <a:normAutofit/>
          </a:bodyPr>
          <a:lstStyle/>
          <a:p>
            <a:pPr>
              <a:lnSpc>
                <a:spcPct val="100000"/>
              </a:lnSpc>
              <a:spcBef>
                <a:spcPts val="1400"/>
              </a:spcBef>
            </a:pPr>
            <a:r>
              <a:rPr lang="en-US" sz="2400" dirty="0"/>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8" name="Picture 7">
            <a:extLst>
              <a:ext uri="{FF2B5EF4-FFF2-40B4-BE49-F238E27FC236}">
                <a16:creationId xmlns:a16="http://schemas.microsoft.com/office/drawing/2014/main" id="{7960875E-0A6A-EDFE-7169-D49703E02BA7}"/>
              </a:ext>
            </a:extLst>
          </p:cNvPr>
          <p:cNvPicPr>
            <a:picLocks noChangeAspect="1"/>
          </p:cNvPicPr>
          <p:nvPr/>
        </p:nvPicPr>
        <p:blipFill>
          <a:blip r:embed="rId3"/>
          <a:stretch>
            <a:fillRect/>
          </a:stretch>
        </p:blipFill>
        <p:spPr>
          <a:xfrm>
            <a:off x="3311611" y="3326673"/>
            <a:ext cx="3398108" cy="289971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09" y="1508351"/>
            <a:ext cx="10515599" cy="1031789"/>
          </a:xfrm>
          <a:prstGeom prst="rect">
            <a:avLst/>
          </a:prstGeom>
        </p:spPr>
        <p:txBody>
          <a:bodyPr>
            <a:normAutofit/>
          </a:bodyPr>
          <a:lstStyle/>
          <a:p>
            <a:pPr>
              <a:lnSpc>
                <a:spcPct val="100000"/>
              </a:lnSpc>
              <a:spcBef>
                <a:spcPts val="1400"/>
              </a:spcBef>
            </a:pPr>
            <a:r>
              <a:rPr lang="en-US" sz="2400" dirty="0"/>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FED892C-BA5A-1430-DEC7-D651D732F30C}"/>
              </a:ext>
            </a:extLst>
          </p:cNvPr>
          <p:cNvPicPr>
            <a:picLocks noChangeAspect="1"/>
          </p:cNvPicPr>
          <p:nvPr/>
        </p:nvPicPr>
        <p:blipFill>
          <a:blip r:embed="rId3"/>
          <a:stretch>
            <a:fillRect/>
          </a:stretch>
        </p:blipFill>
        <p:spPr>
          <a:xfrm>
            <a:off x="4165427" y="2024245"/>
            <a:ext cx="4549345" cy="3730753"/>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09" y="1353065"/>
            <a:ext cx="10515599" cy="772297"/>
          </a:xfrm>
          <a:prstGeom prst="rect">
            <a:avLst/>
          </a:prstGeom>
        </p:spPr>
        <p:txBody>
          <a:bodyPr>
            <a:normAutofit lnSpcReduction="10000"/>
          </a:bodyPr>
          <a:lstStyle/>
          <a:p>
            <a:pPr>
              <a:lnSpc>
                <a:spcPct val="100000"/>
              </a:lnSpc>
              <a:spcBef>
                <a:spcPts val="1400"/>
              </a:spcBef>
            </a:pPr>
            <a:r>
              <a:rPr lang="en-US" sz="2400" dirty="0"/>
              <a:t>From the plot, we can observe that success rate since 2013 kept on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ECEEBB88-53DB-2D02-C2B3-CF4D93E29E84}"/>
              </a:ext>
            </a:extLst>
          </p:cNvPr>
          <p:cNvPicPr>
            <a:picLocks noChangeAspect="1"/>
          </p:cNvPicPr>
          <p:nvPr/>
        </p:nvPicPr>
        <p:blipFill>
          <a:blip r:embed="rId3"/>
          <a:stretch>
            <a:fillRect/>
          </a:stretch>
        </p:blipFill>
        <p:spPr>
          <a:xfrm>
            <a:off x="3075974" y="1921476"/>
            <a:ext cx="5248955" cy="377498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53499"/>
          </a:xfrm>
          <a:prstGeom prst="rect">
            <a:avLst/>
          </a:prstGeom>
        </p:spPr>
        <p:txBody>
          <a:bodyPr>
            <a:normAutofit/>
          </a:bodyPr>
          <a:lstStyle/>
          <a:p>
            <a:pPr>
              <a:lnSpc>
                <a:spcPct val="100000"/>
              </a:lnSpc>
              <a:spcBef>
                <a:spcPts val="1400"/>
              </a:spcBef>
            </a:pPr>
            <a:r>
              <a:rPr lang="en-US" sz="2400" dirty="0"/>
              <a:t>We used the key word DISTINCT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87BFC396-DBB9-5B99-FBAA-EF265851EA19}"/>
              </a:ext>
            </a:extLst>
          </p:cNvPr>
          <p:cNvPicPr>
            <a:picLocks noChangeAspect="1"/>
          </p:cNvPicPr>
          <p:nvPr/>
        </p:nvPicPr>
        <p:blipFill>
          <a:blip r:embed="rId3"/>
          <a:stretch>
            <a:fillRect/>
          </a:stretch>
        </p:blipFill>
        <p:spPr>
          <a:xfrm>
            <a:off x="2949146" y="2352374"/>
            <a:ext cx="6862119" cy="408272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400" dirty="0"/>
              <a:t>We used the query below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709AF926-4DA7-36B8-3C32-4A49F7276A92}"/>
              </a:ext>
            </a:extLst>
          </p:cNvPr>
          <p:cNvPicPr>
            <a:picLocks noChangeAspect="1"/>
          </p:cNvPicPr>
          <p:nvPr/>
        </p:nvPicPr>
        <p:blipFill>
          <a:blip r:embed="rId3"/>
          <a:stretch>
            <a:fillRect/>
          </a:stretch>
        </p:blipFill>
        <p:spPr>
          <a:xfrm>
            <a:off x="2710022" y="2324905"/>
            <a:ext cx="6421621" cy="320138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53499"/>
          </a:xfrm>
          <a:prstGeom prst="rect">
            <a:avLst/>
          </a:prstGeom>
        </p:spPr>
        <p:txBody>
          <a:bodyPr>
            <a:normAutofit/>
          </a:bodyPr>
          <a:lstStyle/>
          <a:p>
            <a:pPr>
              <a:lnSpc>
                <a:spcPct val="100000"/>
              </a:lnSpc>
              <a:spcBef>
                <a:spcPts val="1400"/>
              </a:spcBef>
            </a:pPr>
            <a:r>
              <a:rPr lang="en-US" sz="2400" dirty="0"/>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D9B2514-D6BA-71F4-AAEE-F43E98230893}"/>
              </a:ext>
            </a:extLst>
          </p:cNvPr>
          <p:cNvPicPr>
            <a:picLocks noChangeAspect="1"/>
          </p:cNvPicPr>
          <p:nvPr/>
        </p:nvPicPr>
        <p:blipFill>
          <a:blip r:embed="rId3"/>
          <a:stretch>
            <a:fillRect/>
          </a:stretch>
        </p:blipFill>
        <p:spPr>
          <a:xfrm>
            <a:off x="942372" y="2879124"/>
            <a:ext cx="9313736" cy="217672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6"/>
            <a:ext cx="9745589" cy="929932"/>
          </a:xfrm>
          <a:prstGeom prst="rect">
            <a:avLst/>
          </a:prstGeom>
        </p:spPr>
        <p:txBody>
          <a:bodyPr>
            <a:normAutofit/>
          </a:bodyPr>
          <a:lstStyle/>
          <a:p>
            <a:pPr>
              <a:lnSpc>
                <a:spcPct val="100000"/>
              </a:lnSpc>
              <a:spcBef>
                <a:spcPts val="1400"/>
              </a:spcBef>
            </a:pPr>
            <a:r>
              <a:rPr lang="en-US" sz="2400" dirty="0"/>
              <a:t>We calculated the average payload mass carried by booster version F9 v1.1 as 2928.4</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6C538133-A659-D8A1-1C11-79FFE5193EC8}"/>
              </a:ext>
            </a:extLst>
          </p:cNvPr>
          <p:cNvPicPr>
            <a:picLocks noChangeAspect="1"/>
          </p:cNvPicPr>
          <p:nvPr/>
        </p:nvPicPr>
        <p:blipFill>
          <a:blip r:embed="rId3"/>
          <a:stretch>
            <a:fillRect/>
          </a:stretch>
        </p:blipFill>
        <p:spPr>
          <a:xfrm>
            <a:off x="770010" y="2755558"/>
            <a:ext cx="10920867" cy="205586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82812"/>
            <a:ext cx="10326708" cy="4542762"/>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200000"/>
              </a:lnSpc>
            </a:pPr>
            <a:r>
              <a:rPr lang="en-US" sz="2000" dirty="0">
                <a:solidFill>
                  <a:schemeClr val="tx1"/>
                </a:solidFill>
              </a:rPr>
              <a:t>Data collected via SpaceX API and Web Scraping.</a:t>
            </a:r>
          </a:p>
          <a:p>
            <a:pPr>
              <a:lnSpc>
                <a:spcPct val="200000"/>
              </a:lnSpc>
            </a:pPr>
            <a:r>
              <a:rPr lang="en-US" sz="2000" dirty="0">
                <a:solidFill>
                  <a:schemeClr val="tx1"/>
                </a:solidFill>
              </a:rPr>
              <a:t>Data wrangling performed to clean and preprocess launch data.</a:t>
            </a:r>
          </a:p>
          <a:p>
            <a:pPr>
              <a:lnSpc>
                <a:spcPct val="200000"/>
              </a:lnSpc>
            </a:pPr>
            <a:r>
              <a:rPr lang="en-US" sz="2000" dirty="0">
                <a:solidFill>
                  <a:schemeClr val="tx1"/>
                </a:solidFill>
              </a:rPr>
              <a:t>EDA conducted using visualizations and SQL.</a:t>
            </a:r>
          </a:p>
          <a:p>
            <a:pPr>
              <a:lnSpc>
                <a:spcPct val="200000"/>
              </a:lnSpc>
            </a:pPr>
            <a:r>
              <a:rPr lang="en-US" sz="2000" dirty="0">
                <a:solidFill>
                  <a:schemeClr val="tx1"/>
                </a:solidFill>
              </a:rPr>
              <a:t>Interactive Folium map and </a:t>
            </a:r>
            <a:r>
              <a:rPr lang="en-US" sz="2000" dirty="0" err="1">
                <a:solidFill>
                  <a:schemeClr val="tx1"/>
                </a:solidFill>
              </a:rPr>
              <a:t>Plotly</a:t>
            </a:r>
            <a:r>
              <a:rPr lang="en-US" sz="2000" dirty="0">
                <a:solidFill>
                  <a:schemeClr val="tx1"/>
                </a:solidFill>
              </a:rPr>
              <a:t> Dash dashboard developed.</a:t>
            </a:r>
          </a:p>
          <a:p>
            <a:pPr>
              <a:lnSpc>
                <a:spcPct val="200000"/>
              </a:lnSpc>
            </a:pPr>
            <a:r>
              <a:rPr lang="en-US" sz="2000" dirty="0">
                <a:solidFill>
                  <a:schemeClr val="tx1"/>
                </a:solidFill>
              </a:rPr>
              <a:t>Classification models built to predict Falcon 9 landing success.</a:t>
            </a:r>
          </a:p>
          <a:p>
            <a:endParaRPr lang="en-US" sz="2000" dirty="0">
              <a:solidFill>
                <a:schemeClr val="tx1"/>
              </a:solidFill>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pic>
        <p:nvPicPr>
          <p:cNvPr id="6" name="Content Placeholder 5">
            <a:extLst>
              <a:ext uri="{FF2B5EF4-FFF2-40B4-BE49-F238E27FC236}">
                <a16:creationId xmlns:a16="http://schemas.microsoft.com/office/drawing/2014/main" id="{B145F5B4-C0B8-DA6E-31CF-249EE5BF247A}"/>
              </a:ext>
            </a:extLst>
          </p:cNvPr>
          <p:cNvPicPr>
            <a:picLocks noGrp="1" noChangeAspect="1"/>
          </p:cNvPicPr>
          <p:nvPr>
            <p:ph idx="4294967295"/>
          </p:nvPr>
        </p:nvPicPr>
        <p:blipFill>
          <a:blip r:embed="rId3"/>
          <a:stretch>
            <a:fillRect/>
          </a:stretch>
        </p:blipFill>
        <p:spPr>
          <a:xfrm>
            <a:off x="770011" y="3155557"/>
            <a:ext cx="9410700" cy="1790700"/>
          </a:xfrm>
          <a:prstGeom prst="rect">
            <a:avLst/>
          </a:prstGeom>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10" name="TextBox 9">
            <a:extLst>
              <a:ext uri="{FF2B5EF4-FFF2-40B4-BE49-F238E27FC236}">
                <a16:creationId xmlns:a16="http://schemas.microsoft.com/office/drawing/2014/main" id="{857F0129-A22F-0D19-D9F2-C99D1EBA3B78}"/>
              </a:ext>
            </a:extLst>
          </p:cNvPr>
          <p:cNvSpPr txBox="1"/>
          <p:nvPr/>
        </p:nvSpPr>
        <p:spPr>
          <a:xfrm>
            <a:off x="902043" y="1964724"/>
            <a:ext cx="8118389" cy="646331"/>
          </a:xfrm>
          <a:prstGeom prst="rect">
            <a:avLst/>
          </a:prstGeom>
          <a:noFill/>
        </p:spPr>
        <p:txBody>
          <a:bodyPr wrap="square" rtlCol="0">
            <a:spAutoFit/>
          </a:bodyPr>
          <a:lstStyle/>
          <a:p>
            <a:r>
              <a:rPr lang="en-US" dirty="0"/>
              <a:t>We observed that the dates of the first successful landing outcome on ground pad was 22nd December 2015</a:t>
            </a:r>
            <a:endParaRPr lang="en-KR" dirty="0"/>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374775"/>
          </a:xfrm>
          <a:prstGeom prst="rect">
            <a:avLst/>
          </a:prstGeom>
        </p:spPr>
        <p:txBody>
          <a:bodyPr lIns="91440" tIns="45720" rIns="91440" bIns="45720" anchor="t">
            <a:normAutofit/>
          </a:bodyPr>
          <a:lstStyle/>
          <a:p>
            <a:pPr marL="0" indent="0">
              <a:lnSpc>
                <a:spcPct val="100000"/>
              </a:lnSpc>
              <a:spcBef>
                <a:spcPts val="1400"/>
              </a:spcBef>
              <a:buNone/>
            </a:pPr>
            <a:r>
              <a:rPr lang="en-US" sz="2400" dirty="0"/>
              <a:t>We used the WHERE clause to filter for boosters which have successfully landed on drone ship and applied the AND condition to determine successful landing with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002AB79A-C3D0-0BE1-84F8-2352CFC42B15}"/>
              </a:ext>
            </a:extLst>
          </p:cNvPr>
          <p:cNvPicPr>
            <a:picLocks noChangeAspect="1"/>
          </p:cNvPicPr>
          <p:nvPr/>
        </p:nvPicPr>
        <p:blipFill>
          <a:blip r:embed="rId3"/>
          <a:stretch>
            <a:fillRect/>
          </a:stretch>
        </p:blipFill>
        <p:spPr>
          <a:xfrm>
            <a:off x="770010" y="3200400"/>
            <a:ext cx="9745588" cy="2133921"/>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016429"/>
          </a:xfrm>
          <a:prstGeom prst="rect">
            <a:avLst/>
          </a:prstGeom>
        </p:spPr>
        <p:txBody>
          <a:bodyPr>
            <a:normAutofit/>
          </a:bodyPr>
          <a:lstStyle/>
          <a:p>
            <a:pPr>
              <a:lnSpc>
                <a:spcPct val="100000"/>
              </a:lnSpc>
              <a:spcBef>
                <a:spcPts val="1400"/>
              </a:spcBef>
            </a:pPr>
            <a:r>
              <a:rPr lang="en-US" sz="2400" dirty="0"/>
              <a:t>We used wildcard like ‘%’ to filter for WHERE </a:t>
            </a:r>
            <a:r>
              <a:rPr lang="en-US" sz="2400" dirty="0" err="1"/>
              <a:t>MissionOutcome</a:t>
            </a:r>
            <a:r>
              <a:rPr lang="en-US" sz="2400" dirty="0"/>
              <a:t> was a success or a failure. </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7" name="Picture 5" descr="Graphical user interface, text, application, email&#10;&#10;Description automatically generated">
            <a:extLst>
              <a:ext uri="{FF2B5EF4-FFF2-40B4-BE49-F238E27FC236}">
                <a16:creationId xmlns:a16="http://schemas.microsoft.com/office/drawing/2014/main" id="{F9017A09-53D8-BE95-0EB1-58DF4A1C8F80}"/>
              </a:ext>
            </a:extLst>
          </p:cNvPr>
          <p:cNvPicPr>
            <a:picLocks noChangeAspect="1"/>
          </p:cNvPicPr>
          <p:nvPr/>
        </p:nvPicPr>
        <p:blipFill>
          <a:blip r:embed="rId3"/>
          <a:stretch>
            <a:fillRect/>
          </a:stretch>
        </p:blipFill>
        <p:spPr>
          <a:xfrm>
            <a:off x="862011" y="2965622"/>
            <a:ext cx="10331600" cy="2100649"/>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18721"/>
          </a:xfrm>
          <a:prstGeom prst="rect">
            <a:avLst/>
          </a:prstGeom>
        </p:spPr>
        <p:txBody>
          <a:bodyPr>
            <a:normAutofit lnSpcReduction="10000"/>
          </a:bodyPr>
          <a:lstStyle/>
          <a:p>
            <a:pPr>
              <a:lnSpc>
                <a:spcPct val="100000"/>
              </a:lnSpc>
              <a:spcBef>
                <a:spcPts val="1400"/>
              </a:spcBef>
            </a:pPr>
            <a:r>
              <a:rPr lang="en-US" sz="2400" dirty="0"/>
              <a:t>We determined the booster that have carried the maximum payload using a subquery in the WHERE clause and the MAX() function.</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F084F2D9-762B-68E0-C839-27F2958426D5}"/>
              </a:ext>
            </a:extLst>
          </p:cNvPr>
          <p:cNvPicPr>
            <a:picLocks noChangeAspect="1"/>
          </p:cNvPicPr>
          <p:nvPr/>
        </p:nvPicPr>
        <p:blipFill>
          <a:blip r:embed="rId3"/>
          <a:stretch>
            <a:fillRect/>
          </a:stretch>
        </p:blipFill>
        <p:spPr>
          <a:xfrm>
            <a:off x="942372" y="2625824"/>
            <a:ext cx="7772400" cy="4232176"/>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869045"/>
          </a:xfrm>
          <a:prstGeom prst="rect">
            <a:avLst/>
          </a:prstGeom>
        </p:spPr>
        <p:txBody>
          <a:bodyPr lIns="91440" tIns="45720" rIns="91440" bIns="45720" anchor="t">
            <a:normAutofit/>
          </a:bodyPr>
          <a:lstStyle/>
          <a:p>
            <a:pPr>
              <a:lnSpc>
                <a:spcPct val="100000"/>
              </a:lnSpc>
              <a:spcBef>
                <a:spcPts val="1400"/>
              </a:spcBef>
            </a:pPr>
            <a:r>
              <a:rPr lang="en-US" dirty="0"/>
              <a:t>We used a combinations of the WHERE clause, LIKE, AND, and BETWEEN conditions to filter for failed landing outcomes in drone ship, their booster versions, and launch site names for year 2015</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19E1C0B0-CD4A-FDDC-91E9-07CD32ED8AC0}"/>
              </a:ext>
            </a:extLst>
          </p:cNvPr>
          <p:cNvPicPr>
            <a:picLocks noChangeAspect="1"/>
          </p:cNvPicPr>
          <p:nvPr/>
        </p:nvPicPr>
        <p:blipFill>
          <a:blip r:embed="rId3"/>
          <a:stretch>
            <a:fillRect/>
          </a:stretch>
        </p:blipFill>
        <p:spPr>
          <a:xfrm>
            <a:off x="770010" y="3933739"/>
            <a:ext cx="9263676" cy="186248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06667" cy="2177964"/>
          </a:xfrm>
          <a:prstGeom prst="rect">
            <a:avLst/>
          </a:prstGeom>
        </p:spPr>
        <p:txBody>
          <a:bodyPr lIns="91440" tIns="45720" rIns="91440" bIns="45720" anchor="t"/>
          <a:lstStyle/>
          <a:p>
            <a:pPr>
              <a:lnSpc>
                <a:spcPct val="100000"/>
              </a:lnSpc>
              <a:spcBef>
                <a:spcPts val="1400"/>
              </a:spcBef>
            </a:pPr>
            <a:r>
              <a:rPr lang="en-US" sz="2400" dirty="0"/>
              <a:t>We selected Landing outcomes and the COUNT of landing outcomes from the data and used the WHERE clause to filter for landing outcomes BETWEEN 2010-06-04 to 2010-03-20.</a:t>
            </a:r>
          </a:p>
          <a:p>
            <a:pPr>
              <a:lnSpc>
                <a:spcPct val="100000"/>
              </a:lnSpc>
              <a:spcBef>
                <a:spcPts val="1400"/>
              </a:spcBef>
            </a:pPr>
            <a:r>
              <a:rPr lang="en-US" sz="2400" dirty="0"/>
              <a:t>We applied the GROUP BY clause to group the landing outcomes and the ORDER BY clause to order the grouped landing outcome in descending order.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5" descr="Graphical user interface, text, application, email&#10;&#10;Description automatically generated">
            <a:extLst>
              <a:ext uri="{FF2B5EF4-FFF2-40B4-BE49-F238E27FC236}">
                <a16:creationId xmlns:a16="http://schemas.microsoft.com/office/drawing/2014/main" id="{AF2741F9-4DC7-6191-58B1-0BA76D30E57A}"/>
              </a:ext>
            </a:extLst>
          </p:cNvPr>
          <p:cNvPicPr>
            <a:picLocks noChangeAspect="1"/>
          </p:cNvPicPr>
          <p:nvPr/>
        </p:nvPicPr>
        <p:blipFill>
          <a:blip r:embed="rId3"/>
          <a:stretch>
            <a:fillRect/>
          </a:stretch>
        </p:blipFill>
        <p:spPr>
          <a:xfrm>
            <a:off x="770010" y="4216012"/>
            <a:ext cx="10889430" cy="167816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250515"/>
            <a:ext cx="9745589" cy="1176696"/>
          </a:xfrm>
          <a:prstGeom prst="rect">
            <a:avLst/>
          </a:prstGeom>
        </p:spPr>
        <p:txBody>
          <a:bodyPr lIns="91440" tIns="45720" rIns="91440" bIns="45720" anchor="t">
            <a:normAutofit fontScale="92500" lnSpcReduction="10000"/>
          </a:bodyPr>
          <a:lstStyle/>
          <a:p>
            <a:r>
              <a:rPr lang="en-US" dirty="0"/>
              <a:t>All the launch sites are near to the sea. </a:t>
            </a:r>
          </a:p>
          <a:p>
            <a:r>
              <a:rPr lang="en-US" dirty="0"/>
              <a:t>The launch should be taken with utmost safety as there is some areas of land nearby.</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p>
        </p:txBody>
      </p:sp>
      <p:pic>
        <p:nvPicPr>
          <p:cNvPr id="4" name="Picture 5" descr="Map&#10;&#10;Description automatically generated">
            <a:extLst>
              <a:ext uri="{FF2B5EF4-FFF2-40B4-BE49-F238E27FC236}">
                <a16:creationId xmlns:a16="http://schemas.microsoft.com/office/drawing/2014/main" id="{AFC089F8-9033-8EA0-CB72-2687CD8FC997}"/>
              </a:ext>
            </a:extLst>
          </p:cNvPr>
          <p:cNvPicPr>
            <a:picLocks noChangeAspect="1"/>
          </p:cNvPicPr>
          <p:nvPr/>
        </p:nvPicPr>
        <p:blipFill rotWithShape="1">
          <a:blip r:embed="rId3"/>
          <a:srcRect l="17563" t="22472" r="25137" b="16180"/>
          <a:stretch/>
        </p:blipFill>
        <p:spPr>
          <a:xfrm>
            <a:off x="770010" y="1395379"/>
            <a:ext cx="10167269" cy="354745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114800"/>
            <a:ext cx="9745589" cy="1000898"/>
          </a:xfrm>
          <a:prstGeom prst="rect">
            <a:avLst/>
          </a:prstGeom>
        </p:spPr>
        <p:txBody>
          <a:bodyPr lIns="91440" tIns="45720" rIns="91440" bIns="45720" anchor="t">
            <a:normAutofit/>
          </a:bodyPr>
          <a:lstStyle/>
          <a:p>
            <a:pPr>
              <a:spcBef>
                <a:spcPts val="1400"/>
              </a:spcBef>
            </a:pPr>
            <a:r>
              <a:rPr lang="en-US" dirty="0">
                <a:solidFill>
                  <a:schemeClr val="accent3">
                    <a:lumMod val="25000"/>
                  </a:schemeClr>
                </a:solidFill>
              </a:rPr>
              <a:t>The green markers in the map gives out successful launch outcomes and red marker gives out failed launch outcomes </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based on Sites</a:t>
            </a:r>
            <a:endParaRPr lang="en-US" dirty="0"/>
          </a:p>
        </p:txBody>
      </p:sp>
      <p:pic>
        <p:nvPicPr>
          <p:cNvPr id="2" name="Picture 3" descr="Diagram&#10;&#10;Description automatically generated">
            <a:extLst>
              <a:ext uri="{FF2B5EF4-FFF2-40B4-BE49-F238E27FC236}">
                <a16:creationId xmlns:a16="http://schemas.microsoft.com/office/drawing/2014/main" id="{07BFCDD8-E479-F153-DEC4-47818488B0CB}"/>
              </a:ext>
            </a:extLst>
          </p:cNvPr>
          <p:cNvPicPr>
            <a:picLocks noChangeAspect="1"/>
          </p:cNvPicPr>
          <p:nvPr/>
        </p:nvPicPr>
        <p:blipFill rotWithShape="1">
          <a:blip r:embed="rId3"/>
          <a:srcRect l="12014" t="31522" r="15567" b="21739"/>
          <a:stretch/>
        </p:blipFill>
        <p:spPr>
          <a:xfrm>
            <a:off x="633863" y="1479801"/>
            <a:ext cx="9684326" cy="263499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276335"/>
            <a:ext cx="8597827" cy="72917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line is drawn between the launch site and its closest Highway.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2" name="Picture 5" descr="Diagram&#10;&#10;Description automatically generated">
            <a:extLst>
              <a:ext uri="{FF2B5EF4-FFF2-40B4-BE49-F238E27FC236}">
                <a16:creationId xmlns:a16="http://schemas.microsoft.com/office/drawing/2014/main" id="{673AE9C5-9575-4979-5A45-9A714A29BB17}"/>
              </a:ext>
            </a:extLst>
          </p:cNvPr>
          <p:cNvPicPr>
            <a:picLocks noChangeAspect="1"/>
          </p:cNvPicPr>
          <p:nvPr/>
        </p:nvPicPr>
        <p:blipFill rotWithShape="1">
          <a:blip r:embed="rId3"/>
          <a:srcRect l="29599" t="20502" r="30071" b="21757"/>
          <a:stretch/>
        </p:blipFill>
        <p:spPr>
          <a:xfrm>
            <a:off x="624739" y="1415273"/>
            <a:ext cx="10186955" cy="3193066"/>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087699"/>
            <a:ext cx="10399485" cy="577030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200000"/>
              </a:lnSpc>
            </a:pPr>
            <a:r>
              <a:rPr lang="en-US" sz="2400" dirty="0">
                <a:solidFill>
                  <a:schemeClr val="tx1"/>
                </a:solidFill>
              </a:rPr>
              <a:t>Project background and context</a:t>
            </a:r>
          </a:p>
          <a:p>
            <a:pPr marL="0" indent="0">
              <a:lnSpc>
                <a:spcPct val="200000"/>
              </a:lnSpc>
              <a:buNone/>
            </a:pPr>
            <a:r>
              <a:rPr lang="en-US" sz="2400" dirty="0">
                <a:solidFill>
                  <a:schemeClr val="tx1"/>
                </a:solidFill>
              </a:rPr>
              <a:t> Space X advertises Falcon 9 rocket launches on its website with a cost of 62 million dollars; other providers cost upward of 165 million dollars each, much of the savings is because Space X can reuse the first stage. This goal of the project is to create a machine learning pipeline to predict if the first stage will land successfully. </a:t>
            </a:r>
          </a:p>
          <a:p>
            <a:pPr marL="0" indent="0">
              <a:lnSpc>
                <a:spcPct val="200000"/>
              </a:lnSpc>
              <a:buNone/>
            </a:pPr>
            <a:r>
              <a:rPr lang="en-US" sz="2400" dirty="0">
                <a:solidFill>
                  <a:schemeClr val="tx1"/>
                </a:solidFill>
              </a:rPr>
              <a:t>• Problems you want to find answers </a:t>
            </a:r>
          </a:p>
          <a:p>
            <a:pPr lvl="1">
              <a:lnSpc>
                <a:spcPct val="200000"/>
              </a:lnSpc>
              <a:buFont typeface="Wingdings" pitchFamily="2" charset="2"/>
              <a:buChar char="ü"/>
            </a:pPr>
            <a:r>
              <a:rPr lang="en-US" sz="2000" dirty="0">
                <a:solidFill>
                  <a:schemeClr val="tx1"/>
                </a:solidFill>
              </a:rPr>
              <a:t>  What factors determine if the rocket will land successfully? </a:t>
            </a:r>
          </a:p>
          <a:p>
            <a:pPr lvl="1">
              <a:lnSpc>
                <a:spcPct val="200000"/>
              </a:lnSpc>
              <a:buFont typeface="Wingdings" pitchFamily="2" charset="2"/>
              <a:buChar char="ü"/>
            </a:pPr>
            <a:r>
              <a:rPr lang="en-US" sz="2000" dirty="0">
                <a:solidFill>
                  <a:schemeClr val="tx1"/>
                </a:solidFill>
              </a:rPr>
              <a:t> The interaction amongst various features that determine the success rate of a successful landing. </a:t>
            </a:r>
          </a:p>
          <a:p>
            <a:pPr lvl="1">
              <a:lnSpc>
                <a:spcPct val="200000"/>
              </a:lnSpc>
              <a:buFont typeface="Wingdings" pitchFamily="2" charset="2"/>
              <a:buChar char="ü"/>
            </a:pPr>
            <a:r>
              <a:rPr lang="en-US" sz="2000" dirty="0">
                <a:solidFill>
                  <a:schemeClr val="tx1"/>
                </a:solidFill>
              </a:rPr>
              <a:t> 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4812619"/>
            <a:ext cx="9745589" cy="1364344"/>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 with the success rate of rocket launched based on sites.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2" name="Picture 3" descr="Chart, pie chart&#10;&#10;Description automatically generated">
            <a:extLst>
              <a:ext uri="{FF2B5EF4-FFF2-40B4-BE49-F238E27FC236}">
                <a16:creationId xmlns:a16="http://schemas.microsoft.com/office/drawing/2014/main" id="{5559B788-02B0-FC8C-61B2-CF12EA5EAFB6}"/>
              </a:ext>
            </a:extLst>
          </p:cNvPr>
          <p:cNvPicPr>
            <a:picLocks noChangeAspect="1"/>
          </p:cNvPicPr>
          <p:nvPr/>
        </p:nvPicPr>
        <p:blipFill>
          <a:blip r:embed="rId3"/>
          <a:stretch>
            <a:fillRect/>
          </a:stretch>
        </p:blipFill>
        <p:spPr>
          <a:xfrm>
            <a:off x="770010" y="1333187"/>
            <a:ext cx="9982198" cy="347943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4967415"/>
            <a:ext cx="10551583" cy="1209547"/>
          </a:xfrm>
          <a:prstGeom prst="rect">
            <a:avLst/>
          </a:prstGeom>
        </p:spPr>
        <p:txBody>
          <a:bodyPr lIns="91440" tIns="45720" rIns="91440" bIns="45720" anchor="t">
            <a:normAutofit/>
          </a:bodyPr>
          <a:lstStyle/>
          <a:p>
            <a:r>
              <a:rPr lang="en-GB" sz="1800" dirty="0">
                <a:latin typeface="Abadi"/>
                <a:cs typeface="Calibri"/>
              </a:rPr>
              <a:t>The pie chart which has the highest successful launches based on Launch Site</a:t>
            </a:r>
          </a:p>
          <a:p>
            <a:endParaRPr lang="en-US" sz="1800"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2" name="Picture 3" descr="Chart, pie chart&#10;&#10;Description automatically generated">
            <a:extLst>
              <a:ext uri="{FF2B5EF4-FFF2-40B4-BE49-F238E27FC236}">
                <a16:creationId xmlns:a16="http://schemas.microsoft.com/office/drawing/2014/main" id="{D6210DA2-231F-1623-8905-5AA71FB0351F}"/>
              </a:ext>
            </a:extLst>
          </p:cNvPr>
          <p:cNvPicPr>
            <a:picLocks noChangeAspect="1"/>
          </p:cNvPicPr>
          <p:nvPr/>
        </p:nvPicPr>
        <p:blipFill>
          <a:blip r:embed="rId3"/>
          <a:stretch>
            <a:fillRect/>
          </a:stretch>
        </p:blipFill>
        <p:spPr>
          <a:xfrm>
            <a:off x="807181" y="1382976"/>
            <a:ext cx="10551583" cy="311257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19542" y="303872"/>
            <a:ext cx="10515600" cy="1036727"/>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Scatter plot of Payload vs Launch Outcome for all sites, with different payload selected in the range slider</a:t>
            </a:r>
          </a:p>
        </p:txBody>
      </p:sp>
      <p:pic>
        <p:nvPicPr>
          <p:cNvPr id="6" name="Picture 5" descr="A picture containing timeline&#10;&#10;Description automatically generated">
            <a:extLst>
              <a:ext uri="{FF2B5EF4-FFF2-40B4-BE49-F238E27FC236}">
                <a16:creationId xmlns:a16="http://schemas.microsoft.com/office/drawing/2014/main" id="{514C7AB1-25B4-D39D-E7C9-10E2FAABADB8}"/>
              </a:ext>
            </a:extLst>
          </p:cNvPr>
          <p:cNvPicPr>
            <a:picLocks noChangeAspect="1"/>
          </p:cNvPicPr>
          <p:nvPr/>
        </p:nvPicPr>
        <p:blipFill>
          <a:blip r:embed="rId3"/>
          <a:stretch>
            <a:fillRect/>
          </a:stretch>
        </p:blipFill>
        <p:spPr>
          <a:xfrm>
            <a:off x="984096" y="1685128"/>
            <a:ext cx="10223808" cy="2778135"/>
          </a:xfrm>
          <a:prstGeom prst="rect">
            <a:avLst/>
          </a:prstGeom>
        </p:spPr>
      </p:pic>
      <p:sp>
        <p:nvSpPr>
          <p:cNvPr id="7" name="TextBox 6">
            <a:extLst>
              <a:ext uri="{FF2B5EF4-FFF2-40B4-BE49-F238E27FC236}">
                <a16:creationId xmlns:a16="http://schemas.microsoft.com/office/drawing/2014/main" id="{867F76E6-977B-83E2-BBB9-76F0FFD88F89}"/>
              </a:ext>
            </a:extLst>
          </p:cNvPr>
          <p:cNvSpPr txBox="1"/>
          <p:nvPr/>
        </p:nvSpPr>
        <p:spPr>
          <a:xfrm>
            <a:off x="957533" y="4849706"/>
            <a:ext cx="10500439" cy="646331"/>
          </a:xfrm>
          <a:prstGeom prst="rect">
            <a:avLst/>
          </a:prstGeom>
          <a:noFill/>
        </p:spPr>
        <p:txBody>
          <a:bodyPr wrap="none" rtlCol="0">
            <a:spAutoFit/>
          </a:bodyPr>
          <a:lstStyle/>
          <a:p>
            <a:r>
              <a:rPr lang="en-GB" dirty="0">
                <a:latin typeface="Abadi"/>
                <a:cs typeface="Calibri"/>
              </a:rPr>
              <a:t>This Scatter Plot shows the success rate based on Payload Mass of rockets between 2000 and 6000 KG</a:t>
            </a:r>
            <a:endParaRPr lang="en-US" dirty="0">
              <a:latin typeface="Abadi"/>
              <a:cs typeface="Calibri"/>
            </a:endParaRPr>
          </a:p>
          <a:p>
            <a:endParaRPr lang="en-KR" dirty="0"/>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4782064"/>
            <a:ext cx="5325989" cy="1111637"/>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Decision tree has highest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2" descr="Text, letter&#10;&#10;Description automatically generated">
            <a:extLst>
              <a:ext uri="{FF2B5EF4-FFF2-40B4-BE49-F238E27FC236}">
                <a16:creationId xmlns:a16="http://schemas.microsoft.com/office/drawing/2014/main" id="{6F0397AF-96A8-D6E3-1DEE-786F45DEA0E7}"/>
              </a:ext>
            </a:extLst>
          </p:cNvPr>
          <p:cNvPicPr>
            <a:picLocks noChangeAspect="1"/>
          </p:cNvPicPr>
          <p:nvPr/>
        </p:nvPicPr>
        <p:blipFill>
          <a:blip r:embed="rId3"/>
          <a:stretch>
            <a:fillRect/>
          </a:stretch>
        </p:blipFill>
        <p:spPr>
          <a:xfrm>
            <a:off x="770010" y="1427748"/>
            <a:ext cx="6720467" cy="273714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02066"/>
            <a:ext cx="5692573" cy="4268539"/>
          </a:xfrm>
          <a:prstGeom prst="rect">
            <a:avLst/>
          </a:prstGeom>
        </p:spPr>
        <p:txBody>
          <a:bodyPr>
            <a:normAutofit/>
          </a:bodyPr>
          <a:lstStyle/>
          <a:p>
            <a:pPr>
              <a:lnSpc>
                <a:spcPct val="100000"/>
              </a:lnSpc>
              <a:spcBef>
                <a:spcPts val="1400"/>
              </a:spcBef>
            </a:pPr>
            <a:r>
              <a:rPr lang="en-US" sz="2400" dirty="0"/>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5" descr="Graphical user interface, application&#10;&#10;Description automatically generated">
            <a:extLst>
              <a:ext uri="{FF2B5EF4-FFF2-40B4-BE49-F238E27FC236}">
                <a16:creationId xmlns:a16="http://schemas.microsoft.com/office/drawing/2014/main" id="{ED700C4E-BB1F-CC3E-EAE7-C60B853DD43D}"/>
              </a:ext>
            </a:extLst>
          </p:cNvPr>
          <p:cNvPicPr>
            <a:picLocks noChangeAspect="1"/>
          </p:cNvPicPr>
          <p:nvPr/>
        </p:nvPicPr>
        <p:blipFill>
          <a:blip r:embed="rId3"/>
          <a:stretch>
            <a:fillRect/>
          </a:stretch>
        </p:blipFill>
        <p:spPr>
          <a:xfrm>
            <a:off x="6623919" y="1502066"/>
            <a:ext cx="4834053" cy="300155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3"/>
            <a:ext cx="10515600" cy="4552157"/>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tx1">
                    <a:lumMod val="50000"/>
                    <a:lumOff val="50000"/>
                  </a:schemeClr>
                </a:solidFill>
                <a:latin typeface="Abadi"/>
              </a:rPr>
              <a:t>Perform data </a:t>
            </a:r>
            <a:r>
              <a:rPr lang="en-US" sz="7600" dirty="0" err="1">
                <a:solidFill>
                  <a:schemeClr val="tx1">
                    <a:lumMod val="50000"/>
                    <a:lumOff val="50000"/>
                  </a:schemeClr>
                </a:solidFill>
                <a:latin typeface="Abadi"/>
              </a:rPr>
              <a:t>wranglingSpaceX</a:t>
            </a:r>
            <a:r>
              <a:rPr lang="en-US" sz="7600" dirty="0">
                <a:solidFill>
                  <a:schemeClr val="tx1">
                    <a:lumMod val="50000"/>
                    <a:lumOff val="50000"/>
                  </a:schemeClr>
                </a:solidFill>
                <a:latin typeface="Abadi"/>
              </a:rPr>
              <a:t> REST API (Launch, booster, and landing data)</a:t>
            </a:r>
          </a:p>
          <a:p>
            <a:pPr lvl="1">
              <a:lnSpc>
                <a:spcPct val="120000"/>
              </a:lnSpc>
              <a:spcBef>
                <a:spcPts val="1400"/>
              </a:spcBef>
            </a:pPr>
            <a:r>
              <a:rPr lang="en-US" sz="7600" dirty="0">
                <a:solidFill>
                  <a:schemeClr val="tx1">
                    <a:lumMod val="50000"/>
                    <a:lumOff val="50000"/>
                  </a:schemeClr>
                </a:solidFill>
                <a:latin typeface="Abadi"/>
              </a:rPr>
              <a:t>Web scraping from Wikipedia for payload and launch site details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8400" dirty="0">
                <a:solidFill>
                  <a:schemeClr val="accent3">
                    <a:lumMod val="25000"/>
                  </a:schemeClr>
                </a:solidFill>
                <a:latin typeface="Abadi"/>
              </a:rPr>
              <a:t>  </a:t>
            </a:r>
            <a:r>
              <a:rPr lang="en-US" sz="8400" dirty="0">
                <a:solidFill>
                  <a:schemeClr val="tx1">
                    <a:lumMod val="50000"/>
                    <a:lumOff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4"/>
            <a:ext cx="10515600" cy="4105619"/>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 Data collection was done using get request to the SpaceX API.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 Next, we decoded the response content as a Json using .</a:t>
            </a:r>
            <a:r>
              <a:rPr lang="en-US" sz="1800" dirty="0" err="1">
                <a:solidFill>
                  <a:schemeClr val="accent3">
                    <a:lumMod val="25000"/>
                  </a:schemeClr>
                </a:solidFill>
                <a:latin typeface="Abadi" panose="020B0604020104020204" pitchFamily="34" charset="0"/>
              </a:rPr>
              <a:t>json</a:t>
            </a:r>
            <a:r>
              <a:rPr lang="en-US" sz="1800" dirty="0">
                <a:solidFill>
                  <a:schemeClr val="accent3">
                    <a:lumMod val="25000"/>
                  </a:schemeClr>
                </a:solidFill>
                <a:latin typeface="Abadi" panose="020B0604020104020204" pitchFamily="34" charset="0"/>
              </a:rPr>
              <a:t>() function call and turn it into a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using .</a:t>
            </a:r>
            <a:r>
              <a:rPr lang="en-US" sz="1800" dirty="0" err="1">
                <a:solidFill>
                  <a:schemeClr val="accent3">
                    <a:lumMod val="25000"/>
                  </a:schemeClr>
                </a:solidFill>
                <a:latin typeface="Abadi" panose="020B0604020104020204" pitchFamily="34" charset="0"/>
              </a:rPr>
              <a:t>json_normalize</a:t>
            </a:r>
            <a:r>
              <a:rPr lang="en-US" sz="1800" dirty="0">
                <a:solidFill>
                  <a:schemeClr val="accent3">
                    <a:lumMod val="25000"/>
                  </a:schemeClr>
                </a:solidFill>
                <a:latin typeface="Abadi" panose="020B0604020104020204" pitchFamily="34" charset="0"/>
              </a:rPr>
              <a:t>().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We then cleaned the data, checked for missing values and fill in missing values where necessary.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In addition, we performed web scraping from Wikipedia for Falcon 9 launch records with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t>
            </a:r>
          </a:p>
          <a:p>
            <a:pPr lvl="1">
              <a:lnSpc>
                <a:spcPct val="100000"/>
              </a:lnSpc>
              <a:spcBef>
                <a:spcPts val="1400"/>
              </a:spcBef>
              <a:buFont typeface="Wingdings" pitchFamily="2" charset="2"/>
              <a:buChar char="ü"/>
            </a:pPr>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for future analysis.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400" dirty="0"/>
              <a:t>The link to the notebook is </a:t>
            </a:r>
            <a:r>
              <a:rPr lang="en-US" sz="2400" dirty="0">
                <a:hlinkClick r:id="rId3"/>
              </a:rPr>
              <a:t>Data Collection python file github link.</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F4FADF55-7230-965B-0C42-0A26DA2C2424}"/>
              </a:ext>
            </a:extLst>
          </p:cNvPr>
          <p:cNvPicPr>
            <a:picLocks noChangeAspect="1"/>
          </p:cNvPicPr>
          <p:nvPr/>
        </p:nvPicPr>
        <p:blipFill>
          <a:blip r:embed="rId4"/>
          <a:stretch>
            <a:fillRect/>
          </a:stretch>
        </p:blipFill>
        <p:spPr>
          <a:xfrm>
            <a:off x="6096000" y="1243743"/>
            <a:ext cx="4187052" cy="4625786"/>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a:t>
            </a:r>
            <a:r>
              <a:rPr lang="en-US" sz="2200" dirty="0" err="1">
                <a:solidFill>
                  <a:schemeClr val="accent3">
                    <a:lumMod val="25000"/>
                  </a:schemeClr>
                </a:solidFill>
                <a:latin typeface="Abadi"/>
              </a:rPr>
              <a:t>webscrap</a:t>
            </a:r>
            <a:r>
              <a:rPr lang="en-US" sz="2200" dirty="0">
                <a:solidFill>
                  <a:schemeClr val="accent3">
                    <a:lumMod val="25000"/>
                  </a:schemeClr>
                </a:solidFill>
                <a:latin typeface="Abadi"/>
              </a:rPr>
              <a:t> Falcon 9 launch records with </a:t>
            </a:r>
            <a:r>
              <a:rPr lang="en-US" sz="2200" dirty="0" err="1">
                <a:solidFill>
                  <a:schemeClr val="accent3">
                    <a:lumMod val="25000"/>
                  </a:schemeClr>
                </a:solidFill>
                <a:latin typeface="Abadi"/>
              </a:rPr>
              <a:t>BeautifulSoup</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 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t>The link to the notebook is </a:t>
            </a:r>
            <a:r>
              <a:rPr lang="en-US" sz="2000" dirty="0">
                <a:hlinkClick r:id="rId3"/>
              </a:rPr>
              <a:t>Data Scraping</a:t>
            </a:r>
            <a:endParaRPr lang="en-US" sz="24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F1CA3457-DA25-BA76-FE72-3299354A7277}"/>
              </a:ext>
            </a:extLst>
          </p:cNvPr>
          <p:cNvPicPr>
            <a:picLocks noChangeAspect="1"/>
          </p:cNvPicPr>
          <p:nvPr/>
        </p:nvPicPr>
        <p:blipFill>
          <a:blip r:embed="rId4"/>
          <a:stretch>
            <a:fillRect/>
          </a:stretch>
        </p:blipFill>
        <p:spPr>
          <a:xfrm>
            <a:off x="5725803" y="1392499"/>
            <a:ext cx="4073106" cy="450386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310</TotalTime>
  <Words>1789</Words>
  <Application>Microsoft Macintosh PowerPoint</Application>
  <PresentationFormat>Widescreen</PresentationFormat>
  <Paragraphs>205</Paragraphs>
  <Slides>48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Abadi</vt:lpstr>
      <vt:lpstr>Arial</vt:lpstr>
      <vt:lpstr>Calibri</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Roshan Paudel</cp:lastModifiedBy>
  <cp:revision>199</cp:revision>
  <dcterms:created xsi:type="dcterms:W3CDTF">2021-04-29T18:58:34Z</dcterms:created>
  <dcterms:modified xsi:type="dcterms:W3CDTF">2025-11-16T19:27:51Z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